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4" r:id="rId3"/>
    <p:sldId id="257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0"/>
  </p:normalViewPr>
  <p:slideViewPr>
    <p:cSldViewPr snapToGrid="0" snapToObjects="1">
      <p:cViewPr>
        <p:scale>
          <a:sx n="75" d="100"/>
          <a:sy n="75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90501-678A-4524-8521-704B27D996A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C39958-DEBC-4829-A659-2A9C6A3F06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How much are customers willing to pay for tickets at Big Mountain Resort based on the features and amenities it offers? </a:t>
          </a:r>
        </a:p>
      </dgm:t>
    </dgm:pt>
    <dgm:pt modelId="{52FF9474-B23D-4205-AA53-09907D2ED39B}" type="parTrans" cxnId="{7DFEEA11-6668-4196-BCFC-79DE5CDEFF31}">
      <dgm:prSet/>
      <dgm:spPr/>
      <dgm:t>
        <a:bodyPr/>
        <a:lstStyle/>
        <a:p>
          <a:endParaRPr lang="en-US"/>
        </a:p>
      </dgm:t>
    </dgm:pt>
    <dgm:pt modelId="{05E3A2DD-716F-479F-9E6A-AFE194BD680A}" type="sibTrans" cxnId="{7DFEEA11-6668-4196-BCFC-79DE5CDEFF31}">
      <dgm:prSet/>
      <dgm:spPr/>
      <dgm:t>
        <a:bodyPr/>
        <a:lstStyle/>
        <a:p>
          <a:endParaRPr lang="en-US"/>
        </a:p>
      </dgm:t>
    </dgm:pt>
    <dgm:pt modelId="{45848087-879D-4F0F-9141-EEC0151201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Should Big Mountain implement any of the proposals currently under consideration? </a:t>
          </a:r>
        </a:p>
      </dgm:t>
    </dgm:pt>
    <dgm:pt modelId="{633E8965-CBC6-4447-AE59-42284604E95B}" type="parTrans" cxnId="{66881E88-E3AF-4D0A-86A2-FED16AE1B0A7}">
      <dgm:prSet/>
      <dgm:spPr/>
      <dgm:t>
        <a:bodyPr/>
        <a:lstStyle/>
        <a:p>
          <a:endParaRPr lang="en-US"/>
        </a:p>
      </dgm:t>
    </dgm:pt>
    <dgm:pt modelId="{8C4407E1-8D40-468B-A98E-6A416A6D8690}" type="sibTrans" cxnId="{66881E88-E3AF-4D0A-86A2-FED16AE1B0A7}">
      <dgm:prSet/>
      <dgm:spPr/>
      <dgm:t>
        <a:bodyPr/>
        <a:lstStyle/>
        <a:p>
          <a:endParaRPr lang="en-US"/>
        </a:p>
      </dgm:t>
    </dgm:pt>
    <dgm:pt modelId="{E2AB10D2-AB2E-4151-B0EE-6D525862A509}" type="pres">
      <dgm:prSet presAssocID="{6FA90501-678A-4524-8521-704B27D996AB}" presName="root" presStyleCnt="0">
        <dgm:presLayoutVars>
          <dgm:dir/>
          <dgm:resizeHandles val="exact"/>
        </dgm:presLayoutVars>
      </dgm:prSet>
      <dgm:spPr/>
    </dgm:pt>
    <dgm:pt modelId="{ED2079BD-1A7E-4EF5-AAC1-E0630791AFEC}" type="pres">
      <dgm:prSet presAssocID="{6BC39958-DEBC-4829-A659-2A9C6A3F06F1}" presName="compNode" presStyleCnt="0"/>
      <dgm:spPr/>
    </dgm:pt>
    <dgm:pt modelId="{B841971E-B869-4471-A44D-A08F165FA102}" type="pres">
      <dgm:prSet presAssocID="{6BC39958-DEBC-4829-A659-2A9C6A3F06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et with solid fill"/>
        </a:ext>
      </dgm:extLst>
    </dgm:pt>
    <dgm:pt modelId="{8FC9E165-8906-4CB8-8CB9-4CB21FB7DD7E}" type="pres">
      <dgm:prSet presAssocID="{6BC39958-DEBC-4829-A659-2A9C6A3F06F1}" presName="spaceRect" presStyleCnt="0"/>
      <dgm:spPr/>
    </dgm:pt>
    <dgm:pt modelId="{CB6C0514-1CED-4BF0-819A-B76F40642F1B}" type="pres">
      <dgm:prSet presAssocID="{6BC39958-DEBC-4829-A659-2A9C6A3F06F1}" presName="textRect" presStyleLbl="revTx" presStyleIdx="0" presStyleCnt="2">
        <dgm:presLayoutVars>
          <dgm:chMax val="1"/>
          <dgm:chPref val="1"/>
        </dgm:presLayoutVars>
      </dgm:prSet>
      <dgm:spPr/>
    </dgm:pt>
    <dgm:pt modelId="{CDCF180C-346A-48AE-AB89-BFF1A269FB57}" type="pres">
      <dgm:prSet presAssocID="{05E3A2DD-716F-479F-9E6A-AFE194BD680A}" presName="sibTrans" presStyleCnt="0"/>
      <dgm:spPr/>
    </dgm:pt>
    <dgm:pt modelId="{B217FB62-54CB-4338-B641-F66EF8D0384B}" type="pres">
      <dgm:prSet presAssocID="{45848087-879D-4F0F-9141-EEC01512016C}" presName="compNode" presStyleCnt="0"/>
      <dgm:spPr/>
    </dgm:pt>
    <dgm:pt modelId="{09511DF5-0A60-48B5-9A46-70D3749712CC}" type="pres">
      <dgm:prSet presAssocID="{45848087-879D-4F0F-9141-EEC0151201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D70A3C98-D161-4C1C-BD1B-E49785E3C845}" type="pres">
      <dgm:prSet presAssocID="{45848087-879D-4F0F-9141-EEC01512016C}" presName="spaceRect" presStyleCnt="0"/>
      <dgm:spPr/>
    </dgm:pt>
    <dgm:pt modelId="{CA5CAA2C-B906-43AD-94F4-ECCBCE8DAD15}" type="pres">
      <dgm:prSet presAssocID="{45848087-879D-4F0F-9141-EEC01512016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FEEA11-6668-4196-BCFC-79DE5CDEFF31}" srcId="{6FA90501-678A-4524-8521-704B27D996AB}" destId="{6BC39958-DEBC-4829-A659-2A9C6A3F06F1}" srcOrd="0" destOrd="0" parTransId="{52FF9474-B23D-4205-AA53-09907D2ED39B}" sibTransId="{05E3A2DD-716F-479F-9E6A-AFE194BD680A}"/>
    <dgm:cxn modelId="{0E44EE19-29C7-4E88-A9C1-D24A7F7053AB}" type="presOf" srcId="{45848087-879D-4F0F-9141-EEC01512016C}" destId="{CA5CAA2C-B906-43AD-94F4-ECCBCE8DAD15}" srcOrd="0" destOrd="0" presId="urn:microsoft.com/office/officeart/2018/2/layout/IconLabelList"/>
    <dgm:cxn modelId="{FC307B62-B314-42D5-95DA-76C310D9ABE1}" type="presOf" srcId="{6BC39958-DEBC-4829-A659-2A9C6A3F06F1}" destId="{CB6C0514-1CED-4BF0-819A-B76F40642F1B}" srcOrd="0" destOrd="0" presId="urn:microsoft.com/office/officeart/2018/2/layout/IconLabelList"/>
    <dgm:cxn modelId="{66881E88-E3AF-4D0A-86A2-FED16AE1B0A7}" srcId="{6FA90501-678A-4524-8521-704B27D996AB}" destId="{45848087-879D-4F0F-9141-EEC01512016C}" srcOrd="1" destOrd="0" parTransId="{633E8965-CBC6-4447-AE59-42284604E95B}" sibTransId="{8C4407E1-8D40-468B-A98E-6A416A6D8690}"/>
    <dgm:cxn modelId="{6D6F90E7-01F4-40C4-BC94-E230F11B6063}" type="presOf" srcId="{6FA90501-678A-4524-8521-704B27D996AB}" destId="{E2AB10D2-AB2E-4151-B0EE-6D525862A509}" srcOrd="0" destOrd="0" presId="urn:microsoft.com/office/officeart/2018/2/layout/IconLabelList"/>
    <dgm:cxn modelId="{D7084E3F-3A59-4B8E-BDA7-2D7782031176}" type="presParOf" srcId="{E2AB10D2-AB2E-4151-B0EE-6D525862A509}" destId="{ED2079BD-1A7E-4EF5-AAC1-E0630791AFEC}" srcOrd="0" destOrd="0" presId="urn:microsoft.com/office/officeart/2018/2/layout/IconLabelList"/>
    <dgm:cxn modelId="{7DD63BC4-6BDD-468E-904D-1803D52561DB}" type="presParOf" srcId="{ED2079BD-1A7E-4EF5-AAC1-E0630791AFEC}" destId="{B841971E-B869-4471-A44D-A08F165FA102}" srcOrd="0" destOrd="0" presId="urn:microsoft.com/office/officeart/2018/2/layout/IconLabelList"/>
    <dgm:cxn modelId="{C4AD9FA1-D57E-4FB6-AC22-9E0F72982D12}" type="presParOf" srcId="{ED2079BD-1A7E-4EF5-AAC1-E0630791AFEC}" destId="{8FC9E165-8906-4CB8-8CB9-4CB21FB7DD7E}" srcOrd="1" destOrd="0" presId="urn:microsoft.com/office/officeart/2018/2/layout/IconLabelList"/>
    <dgm:cxn modelId="{B2B17653-E27E-4893-9FDE-D5B0018BCD45}" type="presParOf" srcId="{ED2079BD-1A7E-4EF5-AAC1-E0630791AFEC}" destId="{CB6C0514-1CED-4BF0-819A-B76F40642F1B}" srcOrd="2" destOrd="0" presId="urn:microsoft.com/office/officeart/2018/2/layout/IconLabelList"/>
    <dgm:cxn modelId="{3A97C747-FB22-44E6-A7FB-57C19B50C1BF}" type="presParOf" srcId="{E2AB10D2-AB2E-4151-B0EE-6D525862A509}" destId="{CDCF180C-346A-48AE-AB89-BFF1A269FB57}" srcOrd="1" destOrd="0" presId="urn:microsoft.com/office/officeart/2018/2/layout/IconLabelList"/>
    <dgm:cxn modelId="{AE04397B-D754-46F5-96C0-A0B3FC976EDF}" type="presParOf" srcId="{E2AB10D2-AB2E-4151-B0EE-6D525862A509}" destId="{B217FB62-54CB-4338-B641-F66EF8D0384B}" srcOrd="2" destOrd="0" presId="urn:microsoft.com/office/officeart/2018/2/layout/IconLabelList"/>
    <dgm:cxn modelId="{CF397144-CF45-4E45-AD4B-97E95A210E5D}" type="presParOf" srcId="{B217FB62-54CB-4338-B641-F66EF8D0384B}" destId="{09511DF5-0A60-48B5-9A46-70D3749712CC}" srcOrd="0" destOrd="0" presId="urn:microsoft.com/office/officeart/2018/2/layout/IconLabelList"/>
    <dgm:cxn modelId="{13EC7851-71A3-42C3-9966-F10758940015}" type="presParOf" srcId="{B217FB62-54CB-4338-B641-F66EF8D0384B}" destId="{D70A3C98-D161-4C1C-BD1B-E49785E3C845}" srcOrd="1" destOrd="0" presId="urn:microsoft.com/office/officeart/2018/2/layout/IconLabelList"/>
    <dgm:cxn modelId="{0CEF7792-0582-4070-ABC3-693BCDB3F082}" type="presParOf" srcId="{B217FB62-54CB-4338-B641-F66EF8D0384B}" destId="{CA5CAA2C-B906-43AD-94F4-ECCBCE8DAD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43AD86-D40B-4149-8B0D-881B94828F6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C470A-4A4C-4927-BD2C-793D1FB932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Scenario 1: Close up to ten of the least popular runs.</a:t>
          </a:r>
        </a:p>
      </dgm:t>
    </dgm:pt>
    <dgm:pt modelId="{DD192435-B89E-4A36-BFF7-E3F9AC4E289A}" type="parTrans" cxnId="{938DF84B-9A3F-432F-A267-3C0470674DBB}">
      <dgm:prSet/>
      <dgm:spPr/>
      <dgm:t>
        <a:bodyPr/>
        <a:lstStyle/>
        <a:p>
          <a:endParaRPr lang="en-US"/>
        </a:p>
      </dgm:t>
    </dgm:pt>
    <dgm:pt modelId="{551FE279-1317-4667-8697-5D9C8149AD8D}" type="sibTrans" cxnId="{938DF84B-9A3F-432F-A267-3C0470674D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B2FE72-B666-4C56-A6A5-61641771D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Scenario 2: Increase the height of the vertical drop by 150 feet and add an additional lift to service the new run.</a:t>
          </a:r>
        </a:p>
      </dgm:t>
    </dgm:pt>
    <dgm:pt modelId="{EC5FE382-68C7-4288-814E-3871C694598B}" type="parTrans" cxnId="{E27A37DE-3A57-43F8-8BF6-DD8E0C8DD12C}">
      <dgm:prSet/>
      <dgm:spPr/>
      <dgm:t>
        <a:bodyPr/>
        <a:lstStyle/>
        <a:p>
          <a:endParaRPr lang="en-US"/>
        </a:p>
      </dgm:t>
    </dgm:pt>
    <dgm:pt modelId="{7E07BA91-B871-470A-B7C3-FBE8082DAF26}" type="sibTrans" cxnId="{E27A37DE-3A57-43F8-8BF6-DD8E0C8DD1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C287CD-704B-4516-8046-524686A82F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Scenario 3: Same as Scenario 2, but add 2 acres of snow-making equipment.</a:t>
          </a:r>
        </a:p>
      </dgm:t>
    </dgm:pt>
    <dgm:pt modelId="{8BEF416D-4F40-4CBC-8148-52D9EE781968}" type="parTrans" cxnId="{67E49986-1F5E-4236-8A93-ED5B31E16F6F}">
      <dgm:prSet/>
      <dgm:spPr/>
      <dgm:t>
        <a:bodyPr/>
        <a:lstStyle/>
        <a:p>
          <a:endParaRPr lang="en-US"/>
        </a:p>
      </dgm:t>
    </dgm:pt>
    <dgm:pt modelId="{A7851696-6E30-4859-A05B-8605DAC01E88}" type="sibTrans" cxnId="{67E49986-1F5E-4236-8A93-ED5B31E16F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25DE24-0519-47D0-8098-6A50E3B84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Scenario 4: Increase the length of the longest run by half a mile and add 4 acres of snow-making equipment. </a:t>
          </a:r>
        </a:p>
      </dgm:t>
    </dgm:pt>
    <dgm:pt modelId="{DD260B37-7743-483C-AB85-ECAAFAA83319}" type="parTrans" cxnId="{19BE34AA-3638-4A11-A288-C4A6FC91C275}">
      <dgm:prSet/>
      <dgm:spPr/>
      <dgm:t>
        <a:bodyPr/>
        <a:lstStyle/>
        <a:p>
          <a:endParaRPr lang="en-US"/>
        </a:p>
      </dgm:t>
    </dgm:pt>
    <dgm:pt modelId="{26CC86B3-323A-4B05-B97B-FB436B50E2BC}" type="sibTrans" cxnId="{19BE34AA-3638-4A11-A288-C4A6FC91C275}">
      <dgm:prSet/>
      <dgm:spPr/>
      <dgm:t>
        <a:bodyPr/>
        <a:lstStyle/>
        <a:p>
          <a:endParaRPr lang="en-US"/>
        </a:p>
      </dgm:t>
    </dgm:pt>
    <dgm:pt modelId="{DD8B7DEB-9DC5-4CA9-B95D-D4ADD02F1B7D}" type="pres">
      <dgm:prSet presAssocID="{0643AD86-D40B-4149-8B0D-881B94828F6C}" presName="root" presStyleCnt="0">
        <dgm:presLayoutVars>
          <dgm:dir/>
          <dgm:resizeHandles val="exact"/>
        </dgm:presLayoutVars>
      </dgm:prSet>
      <dgm:spPr/>
    </dgm:pt>
    <dgm:pt modelId="{B2061C50-C197-4EA0-9B17-0E0326F238C7}" type="pres">
      <dgm:prSet presAssocID="{0643AD86-D40B-4149-8B0D-881B94828F6C}" presName="container" presStyleCnt="0">
        <dgm:presLayoutVars>
          <dgm:dir/>
          <dgm:resizeHandles val="exact"/>
        </dgm:presLayoutVars>
      </dgm:prSet>
      <dgm:spPr/>
    </dgm:pt>
    <dgm:pt modelId="{9C53C635-648D-4375-B4E4-E76CCDCB7724}" type="pres">
      <dgm:prSet presAssocID="{225C470A-4A4C-4927-BD2C-793D1FB932DE}" presName="compNode" presStyleCnt="0"/>
      <dgm:spPr/>
    </dgm:pt>
    <dgm:pt modelId="{A52B435D-1C90-426C-AD2D-BE72442237FC}" type="pres">
      <dgm:prSet presAssocID="{225C470A-4A4C-4927-BD2C-793D1FB932DE}" presName="iconBgRect" presStyleLbl="bgShp" presStyleIdx="0" presStyleCnt="4"/>
      <dgm:spPr/>
    </dgm:pt>
    <dgm:pt modelId="{5E2FAD30-CA13-4E07-B480-A38CF0FD0904}" type="pres">
      <dgm:prSet presAssocID="{225C470A-4A4C-4927-BD2C-793D1FB932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 with solid fill"/>
        </a:ext>
      </dgm:extLst>
    </dgm:pt>
    <dgm:pt modelId="{514A2962-2D3B-46D1-A1AB-C6BF29AACC07}" type="pres">
      <dgm:prSet presAssocID="{225C470A-4A4C-4927-BD2C-793D1FB932DE}" presName="spaceRect" presStyleCnt="0"/>
      <dgm:spPr/>
    </dgm:pt>
    <dgm:pt modelId="{95A7D930-86D8-4F4E-B3B2-6CCD1D749743}" type="pres">
      <dgm:prSet presAssocID="{225C470A-4A4C-4927-BD2C-793D1FB932DE}" presName="textRect" presStyleLbl="revTx" presStyleIdx="0" presStyleCnt="4">
        <dgm:presLayoutVars>
          <dgm:chMax val="1"/>
          <dgm:chPref val="1"/>
        </dgm:presLayoutVars>
      </dgm:prSet>
      <dgm:spPr/>
    </dgm:pt>
    <dgm:pt modelId="{D37FE2BA-E9E6-42F7-BA8A-13AE3A42A31F}" type="pres">
      <dgm:prSet presAssocID="{551FE279-1317-4667-8697-5D9C8149AD8D}" presName="sibTrans" presStyleLbl="sibTrans2D1" presStyleIdx="0" presStyleCnt="0"/>
      <dgm:spPr/>
    </dgm:pt>
    <dgm:pt modelId="{C8E30B20-B5C3-48EF-ABCE-B7CB8D57A1D9}" type="pres">
      <dgm:prSet presAssocID="{5AB2FE72-B666-4C56-A6A5-61641771D049}" presName="compNode" presStyleCnt="0"/>
      <dgm:spPr/>
    </dgm:pt>
    <dgm:pt modelId="{E6B250A6-EE41-4017-B532-753656768683}" type="pres">
      <dgm:prSet presAssocID="{5AB2FE72-B666-4C56-A6A5-61641771D049}" presName="iconBgRect" presStyleLbl="bgShp" presStyleIdx="1" presStyleCnt="4"/>
      <dgm:spPr/>
    </dgm:pt>
    <dgm:pt modelId="{EF45F9FA-83C8-4FF8-96F1-5BC723E7F4E4}" type="pres">
      <dgm:prSet presAssocID="{5AB2FE72-B666-4C56-A6A5-61641771D0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hill skiing with solid fill"/>
        </a:ext>
      </dgm:extLst>
    </dgm:pt>
    <dgm:pt modelId="{58981ED0-A2EF-4868-A4E8-37AF4BAAA174}" type="pres">
      <dgm:prSet presAssocID="{5AB2FE72-B666-4C56-A6A5-61641771D049}" presName="spaceRect" presStyleCnt="0"/>
      <dgm:spPr/>
    </dgm:pt>
    <dgm:pt modelId="{A78FEF12-4824-4781-A87E-238E261A1869}" type="pres">
      <dgm:prSet presAssocID="{5AB2FE72-B666-4C56-A6A5-61641771D049}" presName="textRect" presStyleLbl="revTx" presStyleIdx="1" presStyleCnt="4">
        <dgm:presLayoutVars>
          <dgm:chMax val="1"/>
          <dgm:chPref val="1"/>
        </dgm:presLayoutVars>
      </dgm:prSet>
      <dgm:spPr/>
    </dgm:pt>
    <dgm:pt modelId="{BBDAFFDD-5649-42DD-A800-934774BAE34C}" type="pres">
      <dgm:prSet presAssocID="{7E07BA91-B871-470A-B7C3-FBE8082DAF26}" presName="sibTrans" presStyleLbl="sibTrans2D1" presStyleIdx="0" presStyleCnt="0"/>
      <dgm:spPr/>
    </dgm:pt>
    <dgm:pt modelId="{0DE76F46-67B6-41A1-9C36-D23D7F84CBF1}" type="pres">
      <dgm:prSet presAssocID="{DEC287CD-704B-4516-8046-524686A82F3B}" presName="compNode" presStyleCnt="0"/>
      <dgm:spPr/>
    </dgm:pt>
    <dgm:pt modelId="{29C550EA-5AEC-447F-8CE6-AD60BEEE9D24}" type="pres">
      <dgm:prSet presAssocID="{DEC287CD-704B-4516-8046-524686A82F3B}" presName="iconBgRect" presStyleLbl="bgShp" presStyleIdx="2" presStyleCnt="4"/>
      <dgm:spPr/>
    </dgm:pt>
    <dgm:pt modelId="{C021FB6F-A931-4A71-B54A-078313CEB479}" type="pres">
      <dgm:prSet presAssocID="{DEC287CD-704B-4516-8046-524686A82F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A93EF96A-D586-47A9-9B43-21E40FEBF80E}" type="pres">
      <dgm:prSet presAssocID="{DEC287CD-704B-4516-8046-524686A82F3B}" presName="spaceRect" presStyleCnt="0"/>
      <dgm:spPr/>
    </dgm:pt>
    <dgm:pt modelId="{5A4C934C-E391-4FD2-A0E3-B015B8872B9C}" type="pres">
      <dgm:prSet presAssocID="{DEC287CD-704B-4516-8046-524686A82F3B}" presName="textRect" presStyleLbl="revTx" presStyleIdx="2" presStyleCnt="4">
        <dgm:presLayoutVars>
          <dgm:chMax val="1"/>
          <dgm:chPref val="1"/>
        </dgm:presLayoutVars>
      </dgm:prSet>
      <dgm:spPr/>
    </dgm:pt>
    <dgm:pt modelId="{00CAA76F-F0BC-4E88-9092-FDCF10F11B41}" type="pres">
      <dgm:prSet presAssocID="{A7851696-6E30-4859-A05B-8605DAC01E88}" presName="sibTrans" presStyleLbl="sibTrans2D1" presStyleIdx="0" presStyleCnt="0"/>
      <dgm:spPr/>
    </dgm:pt>
    <dgm:pt modelId="{A7C7AB65-6E89-4EE4-A0DF-77FDCD8839B7}" type="pres">
      <dgm:prSet presAssocID="{CE25DE24-0519-47D0-8098-6A50E3B84A21}" presName="compNode" presStyleCnt="0"/>
      <dgm:spPr/>
    </dgm:pt>
    <dgm:pt modelId="{BE7050C8-DC28-48B3-B00F-E6812CA27AF3}" type="pres">
      <dgm:prSet presAssocID="{CE25DE24-0519-47D0-8098-6A50E3B84A21}" presName="iconBgRect" presStyleLbl="bgShp" presStyleIdx="3" presStyleCnt="4"/>
      <dgm:spPr/>
    </dgm:pt>
    <dgm:pt modelId="{26A0DDFD-98AD-46CE-BC4E-63A72F3D6EB5}" type="pres">
      <dgm:prSet presAssocID="{CE25DE24-0519-47D0-8098-6A50E3B84A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way scene with solid fill"/>
        </a:ext>
      </dgm:extLst>
    </dgm:pt>
    <dgm:pt modelId="{07620303-C8EE-4F54-8640-A2FB8C8D4396}" type="pres">
      <dgm:prSet presAssocID="{CE25DE24-0519-47D0-8098-6A50E3B84A21}" presName="spaceRect" presStyleCnt="0"/>
      <dgm:spPr/>
    </dgm:pt>
    <dgm:pt modelId="{BBC2753A-2F8B-4351-B719-D20A819FE0F3}" type="pres">
      <dgm:prSet presAssocID="{CE25DE24-0519-47D0-8098-6A50E3B84A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AC0905-83B0-4963-9257-A93330A50F00}" type="presOf" srcId="{0643AD86-D40B-4149-8B0D-881B94828F6C}" destId="{DD8B7DEB-9DC5-4CA9-B95D-D4ADD02F1B7D}" srcOrd="0" destOrd="0" presId="urn:microsoft.com/office/officeart/2018/2/layout/IconCircleList"/>
    <dgm:cxn modelId="{C68A9744-D519-4492-A9C6-49F6262C11F4}" type="presOf" srcId="{5AB2FE72-B666-4C56-A6A5-61641771D049}" destId="{A78FEF12-4824-4781-A87E-238E261A1869}" srcOrd="0" destOrd="0" presId="urn:microsoft.com/office/officeart/2018/2/layout/IconCircleList"/>
    <dgm:cxn modelId="{898F6D46-B28B-4C8B-AFCD-FB60EC2FCCFC}" type="presOf" srcId="{CE25DE24-0519-47D0-8098-6A50E3B84A21}" destId="{BBC2753A-2F8B-4351-B719-D20A819FE0F3}" srcOrd="0" destOrd="0" presId="urn:microsoft.com/office/officeart/2018/2/layout/IconCircleList"/>
    <dgm:cxn modelId="{938DF84B-9A3F-432F-A267-3C0470674DBB}" srcId="{0643AD86-D40B-4149-8B0D-881B94828F6C}" destId="{225C470A-4A4C-4927-BD2C-793D1FB932DE}" srcOrd="0" destOrd="0" parTransId="{DD192435-B89E-4A36-BFF7-E3F9AC4E289A}" sibTransId="{551FE279-1317-4667-8697-5D9C8149AD8D}"/>
    <dgm:cxn modelId="{67E49986-1F5E-4236-8A93-ED5B31E16F6F}" srcId="{0643AD86-D40B-4149-8B0D-881B94828F6C}" destId="{DEC287CD-704B-4516-8046-524686A82F3B}" srcOrd="2" destOrd="0" parTransId="{8BEF416D-4F40-4CBC-8148-52D9EE781968}" sibTransId="{A7851696-6E30-4859-A05B-8605DAC01E88}"/>
    <dgm:cxn modelId="{A698628B-34C8-4D58-AE30-690EB0EA794A}" type="presOf" srcId="{225C470A-4A4C-4927-BD2C-793D1FB932DE}" destId="{95A7D930-86D8-4F4E-B3B2-6CCD1D749743}" srcOrd="0" destOrd="0" presId="urn:microsoft.com/office/officeart/2018/2/layout/IconCircleList"/>
    <dgm:cxn modelId="{E871B994-EC43-4DFC-8119-150E52FF46C0}" type="presOf" srcId="{DEC287CD-704B-4516-8046-524686A82F3B}" destId="{5A4C934C-E391-4FD2-A0E3-B015B8872B9C}" srcOrd="0" destOrd="0" presId="urn:microsoft.com/office/officeart/2018/2/layout/IconCircleList"/>
    <dgm:cxn modelId="{C04BF59A-6E90-4B6D-8751-3DDCAEA93862}" type="presOf" srcId="{7E07BA91-B871-470A-B7C3-FBE8082DAF26}" destId="{BBDAFFDD-5649-42DD-A800-934774BAE34C}" srcOrd="0" destOrd="0" presId="urn:microsoft.com/office/officeart/2018/2/layout/IconCircleList"/>
    <dgm:cxn modelId="{19BE34AA-3638-4A11-A288-C4A6FC91C275}" srcId="{0643AD86-D40B-4149-8B0D-881B94828F6C}" destId="{CE25DE24-0519-47D0-8098-6A50E3B84A21}" srcOrd="3" destOrd="0" parTransId="{DD260B37-7743-483C-AB85-ECAAFAA83319}" sibTransId="{26CC86B3-323A-4B05-B97B-FB436B50E2BC}"/>
    <dgm:cxn modelId="{ABD9B5C2-04B8-4179-AAFD-9ED5A8F2FD00}" type="presOf" srcId="{551FE279-1317-4667-8697-5D9C8149AD8D}" destId="{D37FE2BA-E9E6-42F7-BA8A-13AE3A42A31F}" srcOrd="0" destOrd="0" presId="urn:microsoft.com/office/officeart/2018/2/layout/IconCircleList"/>
    <dgm:cxn modelId="{597D6FD2-BE78-4C64-BBDD-65DBF5765A00}" type="presOf" srcId="{A7851696-6E30-4859-A05B-8605DAC01E88}" destId="{00CAA76F-F0BC-4E88-9092-FDCF10F11B41}" srcOrd="0" destOrd="0" presId="urn:microsoft.com/office/officeart/2018/2/layout/IconCircleList"/>
    <dgm:cxn modelId="{E27A37DE-3A57-43F8-8BF6-DD8E0C8DD12C}" srcId="{0643AD86-D40B-4149-8B0D-881B94828F6C}" destId="{5AB2FE72-B666-4C56-A6A5-61641771D049}" srcOrd="1" destOrd="0" parTransId="{EC5FE382-68C7-4288-814E-3871C694598B}" sibTransId="{7E07BA91-B871-470A-B7C3-FBE8082DAF26}"/>
    <dgm:cxn modelId="{58E88517-325F-4D80-8D9B-7591A4F06727}" type="presParOf" srcId="{DD8B7DEB-9DC5-4CA9-B95D-D4ADD02F1B7D}" destId="{B2061C50-C197-4EA0-9B17-0E0326F238C7}" srcOrd="0" destOrd="0" presId="urn:microsoft.com/office/officeart/2018/2/layout/IconCircleList"/>
    <dgm:cxn modelId="{6D9F1A15-F33E-43FF-AF45-5F7D12CE460B}" type="presParOf" srcId="{B2061C50-C197-4EA0-9B17-0E0326F238C7}" destId="{9C53C635-648D-4375-B4E4-E76CCDCB7724}" srcOrd="0" destOrd="0" presId="urn:microsoft.com/office/officeart/2018/2/layout/IconCircleList"/>
    <dgm:cxn modelId="{1B5B40D8-1DB7-4B39-97AF-0FC815658148}" type="presParOf" srcId="{9C53C635-648D-4375-B4E4-E76CCDCB7724}" destId="{A52B435D-1C90-426C-AD2D-BE72442237FC}" srcOrd="0" destOrd="0" presId="urn:microsoft.com/office/officeart/2018/2/layout/IconCircleList"/>
    <dgm:cxn modelId="{3699B307-6372-4746-911F-72B727A72B9E}" type="presParOf" srcId="{9C53C635-648D-4375-B4E4-E76CCDCB7724}" destId="{5E2FAD30-CA13-4E07-B480-A38CF0FD0904}" srcOrd="1" destOrd="0" presId="urn:microsoft.com/office/officeart/2018/2/layout/IconCircleList"/>
    <dgm:cxn modelId="{07AF0E55-05FD-4FA9-BC5D-98269E0E20E3}" type="presParOf" srcId="{9C53C635-648D-4375-B4E4-E76CCDCB7724}" destId="{514A2962-2D3B-46D1-A1AB-C6BF29AACC07}" srcOrd="2" destOrd="0" presId="urn:microsoft.com/office/officeart/2018/2/layout/IconCircleList"/>
    <dgm:cxn modelId="{4ED7452F-2A65-4087-8FAF-C458C751CA97}" type="presParOf" srcId="{9C53C635-648D-4375-B4E4-E76CCDCB7724}" destId="{95A7D930-86D8-4F4E-B3B2-6CCD1D749743}" srcOrd="3" destOrd="0" presId="urn:microsoft.com/office/officeart/2018/2/layout/IconCircleList"/>
    <dgm:cxn modelId="{02CC8058-F6AB-470B-A957-B2BA89FAF463}" type="presParOf" srcId="{B2061C50-C197-4EA0-9B17-0E0326F238C7}" destId="{D37FE2BA-E9E6-42F7-BA8A-13AE3A42A31F}" srcOrd="1" destOrd="0" presId="urn:microsoft.com/office/officeart/2018/2/layout/IconCircleList"/>
    <dgm:cxn modelId="{C1C94256-46F0-443F-B9CF-0B188D055509}" type="presParOf" srcId="{B2061C50-C197-4EA0-9B17-0E0326F238C7}" destId="{C8E30B20-B5C3-48EF-ABCE-B7CB8D57A1D9}" srcOrd="2" destOrd="0" presId="urn:microsoft.com/office/officeart/2018/2/layout/IconCircleList"/>
    <dgm:cxn modelId="{FA5A39DD-0F03-4ADD-B0F5-1643770A948F}" type="presParOf" srcId="{C8E30B20-B5C3-48EF-ABCE-B7CB8D57A1D9}" destId="{E6B250A6-EE41-4017-B532-753656768683}" srcOrd="0" destOrd="0" presId="urn:microsoft.com/office/officeart/2018/2/layout/IconCircleList"/>
    <dgm:cxn modelId="{277B074A-FEFF-4FFB-97BC-8A8D78017968}" type="presParOf" srcId="{C8E30B20-B5C3-48EF-ABCE-B7CB8D57A1D9}" destId="{EF45F9FA-83C8-4FF8-96F1-5BC723E7F4E4}" srcOrd="1" destOrd="0" presId="urn:microsoft.com/office/officeart/2018/2/layout/IconCircleList"/>
    <dgm:cxn modelId="{8DCDF6C5-4E9F-460A-BEE7-21884B20B57D}" type="presParOf" srcId="{C8E30B20-B5C3-48EF-ABCE-B7CB8D57A1D9}" destId="{58981ED0-A2EF-4868-A4E8-37AF4BAAA174}" srcOrd="2" destOrd="0" presId="urn:microsoft.com/office/officeart/2018/2/layout/IconCircleList"/>
    <dgm:cxn modelId="{D3669D36-FB23-47B5-A2FB-ED388543C757}" type="presParOf" srcId="{C8E30B20-B5C3-48EF-ABCE-B7CB8D57A1D9}" destId="{A78FEF12-4824-4781-A87E-238E261A1869}" srcOrd="3" destOrd="0" presId="urn:microsoft.com/office/officeart/2018/2/layout/IconCircleList"/>
    <dgm:cxn modelId="{F62C181E-1BD0-4BCF-829C-B01808B3A5EA}" type="presParOf" srcId="{B2061C50-C197-4EA0-9B17-0E0326F238C7}" destId="{BBDAFFDD-5649-42DD-A800-934774BAE34C}" srcOrd="3" destOrd="0" presId="urn:microsoft.com/office/officeart/2018/2/layout/IconCircleList"/>
    <dgm:cxn modelId="{696C9DB4-6943-4831-BCBB-BDED6AF86D42}" type="presParOf" srcId="{B2061C50-C197-4EA0-9B17-0E0326F238C7}" destId="{0DE76F46-67B6-41A1-9C36-D23D7F84CBF1}" srcOrd="4" destOrd="0" presId="urn:microsoft.com/office/officeart/2018/2/layout/IconCircleList"/>
    <dgm:cxn modelId="{7F5FC8FD-2AE4-4DDA-9DBE-3F180F4AC21A}" type="presParOf" srcId="{0DE76F46-67B6-41A1-9C36-D23D7F84CBF1}" destId="{29C550EA-5AEC-447F-8CE6-AD60BEEE9D24}" srcOrd="0" destOrd="0" presId="urn:microsoft.com/office/officeart/2018/2/layout/IconCircleList"/>
    <dgm:cxn modelId="{D2F2E210-2CDF-4CF5-AAE2-89F868825592}" type="presParOf" srcId="{0DE76F46-67B6-41A1-9C36-D23D7F84CBF1}" destId="{C021FB6F-A931-4A71-B54A-078313CEB479}" srcOrd="1" destOrd="0" presId="urn:microsoft.com/office/officeart/2018/2/layout/IconCircleList"/>
    <dgm:cxn modelId="{76943ACD-85F6-40F4-BFDB-49F17F699355}" type="presParOf" srcId="{0DE76F46-67B6-41A1-9C36-D23D7F84CBF1}" destId="{A93EF96A-D586-47A9-9B43-21E40FEBF80E}" srcOrd="2" destOrd="0" presId="urn:microsoft.com/office/officeart/2018/2/layout/IconCircleList"/>
    <dgm:cxn modelId="{E6EEB196-E82B-44C2-8E86-6F28A7371AF5}" type="presParOf" srcId="{0DE76F46-67B6-41A1-9C36-D23D7F84CBF1}" destId="{5A4C934C-E391-4FD2-A0E3-B015B8872B9C}" srcOrd="3" destOrd="0" presId="urn:microsoft.com/office/officeart/2018/2/layout/IconCircleList"/>
    <dgm:cxn modelId="{AB16A7BA-886D-40CD-91F5-02519AC0CD92}" type="presParOf" srcId="{B2061C50-C197-4EA0-9B17-0E0326F238C7}" destId="{00CAA76F-F0BC-4E88-9092-FDCF10F11B41}" srcOrd="5" destOrd="0" presId="urn:microsoft.com/office/officeart/2018/2/layout/IconCircleList"/>
    <dgm:cxn modelId="{E38CB43E-A33B-4781-8E84-B82FE61F6FE6}" type="presParOf" srcId="{B2061C50-C197-4EA0-9B17-0E0326F238C7}" destId="{A7C7AB65-6E89-4EE4-A0DF-77FDCD8839B7}" srcOrd="6" destOrd="0" presId="urn:microsoft.com/office/officeart/2018/2/layout/IconCircleList"/>
    <dgm:cxn modelId="{A8AACF53-7859-4686-AF95-DA89753F2978}" type="presParOf" srcId="{A7C7AB65-6E89-4EE4-A0DF-77FDCD8839B7}" destId="{BE7050C8-DC28-48B3-B00F-E6812CA27AF3}" srcOrd="0" destOrd="0" presId="urn:microsoft.com/office/officeart/2018/2/layout/IconCircleList"/>
    <dgm:cxn modelId="{9E4C0767-3AB9-4BE8-A403-40764E694EC4}" type="presParOf" srcId="{A7C7AB65-6E89-4EE4-A0DF-77FDCD8839B7}" destId="{26A0DDFD-98AD-46CE-BC4E-63A72F3D6EB5}" srcOrd="1" destOrd="0" presId="urn:microsoft.com/office/officeart/2018/2/layout/IconCircleList"/>
    <dgm:cxn modelId="{9F1F85EE-3416-4856-BD04-07C6149B4246}" type="presParOf" srcId="{A7C7AB65-6E89-4EE4-A0DF-77FDCD8839B7}" destId="{07620303-C8EE-4F54-8640-A2FB8C8D4396}" srcOrd="2" destOrd="0" presId="urn:microsoft.com/office/officeart/2018/2/layout/IconCircleList"/>
    <dgm:cxn modelId="{472EB76A-C70C-41FD-9247-8887D0648153}" type="presParOf" srcId="{A7C7AB65-6E89-4EE4-A0DF-77FDCD8839B7}" destId="{BBC2753A-2F8B-4351-B719-D20A819FE0F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1971E-B869-4471-A44D-A08F165FA102}">
      <dsp:nvSpPr>
        <dsp:cNvPr id="0" name=""/>
        <dsp:cNvSpPr/>
      </dsp:nvSpPr>
      <dsp:spPr>
        <a:xfrm>
          <a:off x="1747800" y="52911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C0514-1CED-4BF0-819A-B76F40642F1B}">
      <dsp:nvSpPr>
        <dsp:cNvPr id="0" name=""/>
        <dsp:cNvSpPr/>
      </dsp:nvSpPr>
      <dsp:spPr>
        <a:xfrm>
          <a:off x="559800" y="2967226"/>
          <a:ext cx="432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much are customers willing to pay for tickets at Big Mountain Resort based on the features and amenities it offers? </a:t>
          </a:r>
        </a:p>
      </dsp:txBody>
      <dsp:txXfrm>
        <a:off x="559800" y="2967226"/>
        <a:ext cx="4320000" cy="855000"/>
      </dsp:txXfrm>
    </dsp:sp>
    <dsp:sp modelId="{09511DF5-0A60-48B5-9A46-70D3749712CC}">
      <dsp:nvSpPr>
        <dsp:cNvPr id="0" name=""/>
        <dsp:cNvSpPr/>
      </dsp:nvSpPr>
      <dsp:spPr>
        <a:xfrm>
          <a:off x="6823800" y="52911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CAA2C-B906-43AD-94F4-ECCBCE8DAD15}">
      <dsp:nvSpPr>
        <dsp:cNvPr id="0" name=""/>
        <dsp:cNvSpPr/>
      </dsp:nvSpPr>
      <dsp:spPr>
        <a:xfrm>
          <a:off x="5635800" y="2967226"/>
          <a:ext cx="432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Should Big Mountain implement any of the proposals currently under consideration? </a:t>
          </a:r>
        </a:p>
      </dsp:txBody>
      <dsp:txXfrm>
        <a:off x="5635800" y="2967226"/>
        <a:ext cx="432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B435D-1C90-426C-AD2D-BE72442237FC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FAD30-CA13-4E07-B480-A38CF0FD090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7D930-86D8-4F4E-B3B2-6CCD1D74974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Scenario 1: Close up to ten of the least popular runs.</a:t>
          </a:r>
        </a:p>
      </dsp:txBody>
      <dsp:txXfrm>
        <a:off x="1834517" y="469890"/>
        <a:ext cx="3148942" cy="1335915"/>
      </dsp:txXfrm>
    </dsp:sp>
    <dsp:sp modelId="{E6B250A6-EE41-4017-B532-753656768683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5F9FA-83C8-4FF8-96F1-5BC723E7F4E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FEF12-4824-4781-A87E-238E261A186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Scenario 2: Increase the height of the vertical drop by 150 feet and add an additional lift to service the new run.</a:t>
          </a:r>
        </a:p>
      </dsp:txBody>
      <dsp:txXfrm>
        <a:off x="7154322" y="469890"/>
        <a:ext cx="3148942" cy="1335915"/>
      </dsp:txXfrm>
    </dsp:sp>
    <dsp:sp modelId="{29C550EA-5AEC-447F-8CE6-AD60BEEE9D2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FB6F-A931-4A71-B54A-078313CEB47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C934C-E391-4FD2-A0E3-B015B8872B9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Scenario 3: Same as Scenario 2, but add 2 acres of snow-making equipment.</a:t>
          </a:r>
        </a:p>
      </dsp:txBody>
      <dsp:txXfrm>
        <a:off x="1834517" y="2545532"/>
        <a:ext cx="3148942" cy="1335915"/>
      </dsp:txXfrm>
    </dsp:sp>
    <dsp:sp modelId="{BE7050C8-DC28-48B3-B00F-E6812CA27AF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0DDFD-98AD-46CE-BC4E-63A72F3D6EB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2753A-2F8B-4351-B719-D20A819FE0F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Scenario 4: Increase the length of the longest run by half a mile and add 4 acres of snow-making equipment. 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3E0E-7FC0-F246-8F03-7459E5E48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F04CE-67EE-6A4D-9F76-62A8F58D7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A6B2-B296-1B4E-B986-4A25EC7E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AFD5-E3B4-134D-A947-372298EB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C6FE-1A66-A747-88D8-4A96F3B0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7984-A0B0-C84F-98F6-FA324ABF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6352-D04F-AB45-BDAF-CABF07F9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D7EA-537F-8543-AC49-F43EDBE7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F47D-E485-C84B-A07D-23AB3263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09432-C4B8-F54A-8C4A-CA64FA6B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B9ABF-A96F-CE4C-AD21-FED157CC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114D6-8E55-5945-B1C4-1368B3FB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6677-CFF3-EF43-A097-65F9585F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4DAF-6DEA-FA48-A6E6-E144A0C3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92A4-6BAA-A646-803C-FCAFAB0B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9ACA-9371-E74E-8654-4BEF55A8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5CE3-91BD-1349-9060-513AE959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ED53C-91BC-2A49-8B97-ED2CEBB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024D1-0409-CA49-AD31-93CBB98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98A7-FA98-F94F-8A52-0F56A2B2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2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42DE-DD3E-FE48-867E-88D9889F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C8D6-691D-E540-9716-55792EB2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807DF-123E-EC45-B3C6-0DFB0FE8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8D3A-4C15-3549-AB2D-E8057A75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DFC9C-F236-4F4A-8951-06F06BD1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8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68E4-8F5C-1E46-B154-7C7C2A4C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D9CD3-F5D7-9E42-92F9-D0BE23C5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58870-B8CD-C243-9A17-78A0B9DF2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D998-3C12-8546-A7B8-A4DFAB34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42D5D-27A4-404A-8784-5C42948B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3D2C3-E7E5-8942-8180-B2CFB522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E0FC-D37E-6440-9E3B-48AF44D5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815AF-AD3B-9444-9318-6E69FFCA9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9EA07-BB49-3640-B065-7387CFC1C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3D7BF6-90C3-9D45-A342-4A4ED8FD1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50C0-9B79-B441-80A6-919932D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81B8D-7B07-9F44-BA51-4069B8A7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B9E25-5EB0-4341-9F81-EF0DF419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E6CD6-6800-D647-8B5C-A9B8B19D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AE55-1BDF-DF49-9E00-36280709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8CC4E-2336-884E-9A3B-4A9D830A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DB2F2-BC0D-DA47-9DFA-A2848191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66466-00C0-FC43-A96D-C0CA71EB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9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262F7-D347-134D-9D4F-C6163C22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DD2F5-A4DA-824F-A16C-644CC0D6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65E1A-BB74-B849-A597-D2A8FEC3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757D-D77F-1A40-9083-58460BE7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D6E4-3557-894E-AD1B-107DB540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CB6B2-F521-9147-A0C8-AF2BC4E5F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70A4-AFB1-AC4C-AFC4-EF4C109F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89D8A-11D1-9941-A1BE-8EA690EC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86C7C-8F28-044C-AD75-D9EA5224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8C25-4FE4-C647-A4EA-640C9F6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48C76-33F1-EC4E-9E50-B4296FF49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64D8A-2A5F-5740-8316-87EBB84B4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29BD-ADD2-594B-AD6D-4E0DDD6D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3E488-7A2E-E34E-841F-8E2F96FA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25F7B-865B-B849-AEEC-8DE5242E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B0DB7-4738-1848-AA70-B70552B0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022C-B10D-9D40-845A-E1DE80C9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0AEC-08D3-6A41-A6BE-682271CE1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3247-841F-B849-9A5A-30932D41C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D3A7B-4D3B-F441-BC6F-140739A5F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32F3-D67D-6A4A-BB88-5F2AF6D6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4D9A1C-7CEE-4803-8936-8F2611591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542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8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32F3-D67D-6A4A-BB88-5F2AF6D6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Proposals Under Consideration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9698-CB02-4F4E-A6B9-58885413A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78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33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1728-8931-5043-B526-CFEF282C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9BE6-D561-344D-BC05-824D2B753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Mountain's customers would be willing to pay anywhere from $85.48 to $106.26 for tickets.</a:t>
            </a:r>
          </a:p>
          <a:p>
            <a:r>
              <a:rPr lang="en-US" dirty="0"/>
              <a:t>The financial impact of Scenario 1 depends on the number of runs closed. </a:t>
            </a:r>
          </a:p>
          <a:p>
            <a:r>
              <a:rPr lang="en-US" dirty="0"/>
              <a:t>Scenario 2 leads to an $3,474,638 increase in yearly revenue</a:t>
            </a:r>
          </a:p>
          <a:p>
            <a:r>
              <a:rPr lang="en-US" dirty="0"/>
              <a:t>Scenario 3 does not offer any advantages over Scenario 2.</a:t>
            </a:r>
          </a:p>
          <a:p>
            <a:r>
              <a:rPr lang="en-US" dirty="0"/>
              <a:t>Scenario 4 does not lead to an increase in revenue.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9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6A44-CAB1-D54A-964F-CE0F2D6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and Analysis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7536-5845-B640-8B23-B90BCB9B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Our model suggests that customers are willing to pay a premium for seven key features:</a:t>
            </a:r>
          </a:p>
          <a:p>
            <a:pPr marL="0" indent="0">
              <a:buNone/>
            </a:pPr>
            <a:r>
              <a:rPr lang="en-US" dirty="0"/>
              <a:t>	1. The height of the vertical drop;</a:t>
            </a:r>
          </a:p>
          <a:p>
            <a:pPr marL="0" indent="0">
              <a:buNone/>
            </a:pPr>
            <a:r>
              <a:rPr lang="en-US" dirty="0"/>
              <a:t>	2. The area covered by snow-making machines;</a:t>
            </a:r>
          </a:p>
          <a:p>
            <a:pPr marL="0" indent="0">
              <a:buNone/>
            </a:pPr>
            <a:r>
              <a:rPr lang="en-US" dirty="0"/>
              <a:t>	3. The length of the longest run;</a:t>
            </a:r>
          </a:p>
          <a:p>
            <a:pPr marL="0" indent="0">
              <a:buNone/>
            </a:pPr>
            <a:r>
              <a:rPr lang="en-US" dirty="0"/>
              <a:t>	4. The size of the skiable area; </a:t>
            </a:r>
          </a:p>
          <a:p>
            <a:pPr marL="0" indent="0">
              <a:buNone/>
            </a:pPr>
            <a:r>
              <a:rPr lang="en-US" dirty="0"/>
              <a:t>	5. The total number of chairs;</a:t>
            </a:r>
          </a:p>
          <a:p>
            <a:pPr marL="0" indent="0">
              <a:buNone/>
            </a:pPr>
            <a:r>
              <a:rPr lang="en-US" dirty="0"/>
              <a:t>	6. The total number of runs;</a:t>
            </a:r>
          </a:p>
          <a:p>
            <a:pPr marL="0" indent="0">
              <a:buNone/>
            </a:pPr>
            <a:r>
              <a:rPr lang="en-US" dirty="0"/>
              <a:t>	7. The number of fast quads. </a:t>
            </a:r>
          </a:p>
        </p:txBody>
      </p:sp>
    </p:spTree>
    <p:extLst>
      <p:ext uri="{BB962C8B-B14F-4D97-AF65-F5344CB8AC3E}">
        <p14:creationId xmlns:p14="http://schemas.microsoft.com/office/powerpoint/2010/main" val="28083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5D2-2E2B-704F-87EE-5D13FF5B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 and Analysis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AFBD-1B2F-264C-AD0F-BC0B59112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Luckily, Big Mountain excels in these areas relative to the market. 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0836822-4201-8342-8586-D122528A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3" y="1863801"/>
            <a:ext cx="888149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143A-1BFE-C744-91E9-1E50B573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 and Analysis III</a:t>
            </a:r>
            <a:endParaRPr lang="en-US" dirty="0"/>
          </a:p>
        </p:txBody>
      </p:sp>
      <p:pic>
        <p:nvPicPr>
          <p:cNvPr id="5" name="Content Placeholder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8774A7A4-2451-CD4C-AB12-9240C5348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415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F6C4-5227-1345-BDC7-12A6EA57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Insight into Scenario 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529D1-6884-994C-8F5F-ACB2B0FAE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047" y="1789049"/>
            <a:ext cx="8702676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B45282-A7EC-6F44-8884-5B8762FD7EDF}"/>
              </a:ext>
            </a:extLst>
          </p:cNvPr>
          <p:cNvCxnSpPr>
            <a:cxnSpLocks/>
          </p:cNvCxnSpPr>
          <p:nvPr/>
        </p:nvCxnSpPr>
        <p:spPr>
          <a:xfrm>
            <a:off x="2265331" y="2459245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5BE2B9-97FC-0746-9020-A381EF7F99F8}"/>
              </a:ext>
            </a:extLst>
          </p:cNvPr>
          <p:cNvCxnSpPr>
            <a:cxnSpLocks/>
          </p:cNvCxnSpPr>
          <p:nvPr/>
        </p:nvCxnSpPr>
        <p:spPr>
          <a:xfrm>
            <a:off x="3176047" y="3574813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1CD8B9-541F-2C46-8992-61C2FBCA6D1A}"/>
              </a:ext>
            </a:extLst>
          </p:cNvPr>
          <p:cNvCxnSpPr>
            <a:cxnSpLocks/>
          </p:cNvCxnSpPr>
          <p:nvPr/>
        </p:nvCxnSpPr>
        <p:spPr>
          <a:xfrm>
            <a:off x="2935022" y="3166381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E6D010-BA5F-5240-ACF6-D0C758A7AC79}"/>
              </a:ext>
            </a:extLst>
          </p:cNvPr>
          <p:cNvSpPr txBox="1"/>
          <p:nvPr/>
        </p:nvSpPr>
        <p:spPr>
          <a:xfrm>
            <a:off x="969059" y="2129395"/>
            <a:ext cx="157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1 run is “free”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8686-E91A-4946-AE32-DBE5FDEC3178}"/>
              </a:ext>
            </a:extLst>
          </p:cNvPr>
          <p:cNvSpPr txBox="1"/>
          <p:nvPr/>
        </p:nvSpPr>
        <p:spPr>
          <a:xfrm>
            <a:off x="1136381" y="2726362"/>
            <a:ext cx="187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2 runs leads to  a .75 mil loss in revenue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0A11C-6035-054A-81C4-14E889F4654E}"/>
              </a:ext>
            </a:extLst>
          </p:cNvPr>
          <p:cNvSpPr txBox="1"/>
          <p:nvPr/>
        </p:nvSpPr>
        <p:spPr>
          <a:xfrm>
            <a:off x="969059" y="3536582"/>
            <a:ext cx="242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3, 4, or 5 runs leads to a 1.2 mil loss in revenue</a:t>
            </a:r>
          </a:p>
        </p:txBody>
      </p:sp>
    </p:spTree>
    <p:extLst>
      <p:ext uri="{BB962C8B-B14F-4D97-AF65-F5344CB8AC3E}">
        <p14:creationId xmlns:p14="http://schemas.microsoft.com/office/powerpoint/2010/main" val="4378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02D-101B-E946-BF26-D343EB5A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2CF2-04EA-2F43-BA96-DC38DFCFF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room to increase ticket prices anywhere from $4.48 to $15.26 without making any changes to Big Mountain’s offerings.</a:t>
            </a:r>
          </a:p>
          <a:p>
            <a:r>
              <a:rPr lang="en-US" dirty="0"/>
              <a:t>Scenario 1  should be implemented in stages, if at all. </a:t>
            </a:r>
          </a:p>
          <a:p>
            <a:r>
              <a:rPr lang="en-US" dirty="0"/>
              <a:t>Scenario 2 has the most upside. </a:t>
            </a:r>
          </a:p>
          <a:p>
            <a:r>
              <a:rPr lang="en-US" dirty="0"/>
              <a:t>Our model can be used to explore further changes to Big Mountain’s offerings. </a:t>
            </a:r>
          </a:p>
        </p:txBody>
      </p:sp>
    </p:spTree>
    <p:extLst>
      <p:ext uri="{BB962C8B-B14F-4D97-AF65-F5344CB8AC3E}">
        <p14:creationId xmlns:p14="http://schemas.microsoft.com/office/powerpoint/2010/main" val="610669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389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Problem Identification</vt:lpstr>
      <vt:lpstr>Proposals Under Consideration</vt:lpstr>
      <vt:lpstr>Recommendations and Key Findings</vt:lpstr>
      <vt:lpstr>Modelling and Analysis I</vt:lpstr>
      <vt:lpstr>Modelling and Analysis II</vt:lpstr>
      <vt:lpstr>Modelling and Analysis III</vt:lpstr>
      <vt:lpstr>Further Insight into Scenario 1 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Identification</dc:title>
  <dc:creator>Aren Wilson-Wright</dc:creator>
  <cp:lastModifiedBy>Aren Wilson-Wright</cp:lastModifiedBy>
  <cp:revision>2</cp:revision>
  <dcterms:created xsi:type="dcterms:W3CDTF">2021-09-10T14:08:15Z</dcterms:created>
  <dcterms:modified xsi:type="dcterms:W3CDTF">2021-09-10T14:18:03Z</dcterms:modified>
</cp:coreProperties>
</file>